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47"/>
  </p:notesMasterIdLst>
  <p:sldIdLst>
    <p:sldId id="303" r:id="rId5"/>
    <p:sldId id="298" r:id="rId6"/>
    <p:sldId id="258" r:id="rId7"/>
    <p:sldId id="268" r:id="rId8"/>
    <p:sldId id="287" r:id="rId9"/>
    <p:sldId id="267" r:id="rId10"/>
    <p:sldId id="288" r:id="rId11"/>
    <p:sldId id="286" r:id="rId12"/>
    <p:sldId id="280" r:id="rId13"/>
    <p:sldId id="269" r:id="rId14"/>
    <p:sldId id="307" r:id="rId15"/>
    <p:sldId id="276" r:id="rId16"/>
    <p:sldId id="260" r:id="rId17"/>
    <p:sldId id="299" r:id="rId18"/>
    <p:sldId id="300" r:id="rId19"/>
    <p:sldId id="279" r:id="rId20"/>
    <p:sldId id="290" r:id="rId21"/>
    <p:sldId id="282" r:id="rId22"/>
    <p:sldId id="265" r:id="rId23"/>
    <p:sldId id="281" r:id="rId24"/>
    <p:sldId id="263" r:id="rId25"/>
    <p:sldId id="264" r:id="rId26"/>
    <p:sldId id="274" r:id="rId27"/>
    <p:sldId id="292" r:id="rId28"/>
    <p:sldId id="296" r:id="rId29"/>
    <p:sldId id="308" r:id="rId30"/>
    <p:sldId id="262" r:id="rId31"/>
    <p:sldId id="309" r:id="rId32"/>
    <p:sldId id="310" r:id="rId33"/>
    <p:sldId id="311" r:id="rId34"/>
    <p:sldId id="266" r:id="rId35"/>
    <p:sldId id="312" r:id="rId36"/>
    <p:sldId id="313" r:id="rId37"/>
    <p:sldId id="314" r:id="rId38"/>
    <p:sldId id="273" r:id="rId39"/>
    <p:sldId id="272" r:id="rId40"/>
    <p:sldId id="315" r:id="rId41"/>
    <p:sldId id="316" r:id="rId42"/>
    <p:sldId id="275" r:id="rId43"/>
    <p:sldId id="261" r:id="rId44"/>
    <p:sldId id="270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303"/>
          </p14:sldIdLst>
        </p14:section>
        <p14:section name="quick intro" id="{381355C1-660D-474C-A88A-4A4D46BF45CA}">
          <p14:sldIdLst>
            <p14:sldId id="298"/>
            <p14:sldId id="258"/>
            <p14:sldId id="268"/>
            <p14:sldId id="287"/>
            <p14:sldId id="267"/>
            <p14:sldId id="288"/>
            <p14:sldId id="286"/>
            <p14:sldId id="280"/>
            <p14:sldId id="269"/>
            <p14:sldId id="307"/>
            <p14:sldId id="276"/>
            <p14:sldId id="260"/>
            <p14:sldId id="299"/>
            <p14:sldId id="300"/>
            <p14:sldId id="279"/>
          </p14:sldIdLst>
        </p14:section>
        <p14:section name="work sec 1" id="{FD2AE9DE-1385-437B-B4A7-421D3CCFC837}">
          <p14:sldIdLst>
            <p14:sldId id="290"/>
            <p14:sldId id="282"/>
            <p14:sldId id="265"/>
            <p14:sldId id="281"/>
            <p14:sldId id="263"/>
            <p14:sldId id="264"/>
            <p14:sldId id="274"/>
            <p14:sldId id="292"/>
          </p14:sldIdLst>
        </p14:section>
        <p14:section name="work sec 2" id="{7FBBF319-CED9-436F-A853-82A72C37BAF6}">
          <p14:sldIdLst>
            <p14:sldId id="296"/>
            <p14:sldId id="308"/>
            <p14:sldId id="262"/>
            <p14:sldId id="309"/>
            <p14:sldId id="310"/>
            <p14:sldId id="311"/>
            <p14:sldId id="266"/>
            <p14:sldId id="312"/>
            <p14:sldId id="313"/>
            <p14:sldId id="314"/>
            <p14:sldId id="273"/>
            <p14:sldId id="272"/>
            <p14:sldId id="315"/>
            <p14:sldId id="316"/>
            <p14:sldId id="275"/>
            <p14:sldId id="261"/>
            <p14:sldId id="270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18046-B23E-4284-B2F4-E00AC5A30659}" v="290" dt="2024-01-25T14:19:5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0" autoAdjust="0"/>
    <p:restoredTop sz="74804" autoAdjust="0"/>
  </p:normalViewPr>
  <p:slideViewPr>
    <p:cSldViewPr snapToGrid="0">
      <p:cViewPr varScale="1">
        <p:scale>
          <a:sx n="60" d="100"/>
          <a:sy n="60" d="100"/>
        </p:scale>
        <p:origin x="716" y="44"/>
      </p:cViewPr>
      <p:guideLst/>
    </p:cSldViewPr>
  </p:slideViewPr>
  <p:outlineViewPr>
    <p:cViewPr>
      <p:scale>
        <a:sx n="33" d="100"/>
        <a:sy n="33" d="100"/>
      </p:scale>
      <p:origin x="0" y="-148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51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230 24575,'-2'0'0,"0"0"0,0 1 0,1-1 0,-1 1 0,0-1 0,1 1 0,-1 0 0,0-1 0,1 1 0,-2 1 0,-6 3 0,-230 96 0,108-47 0,60-25 0,-3 1 0,-96 53 0,150-70 0,1 0 0,1 2 0,-24 22 0,-45 56 0,55-58 0,1-1 0,0 2 0,3 1 0,-29 47 0,46-59 0,1 0 0,1 0 0,1 1 0,-6 34 0,13-54 0,-12 58 0,-7 125 0,16 66 0,4-238 0,1 0 0,0 0 0,1 0 0,0 0 0,2-1 0,0 1 0,1-1 0,0 0 0,9 17 0,-4-15 0,0-1 0,1-1 0,1 1 0,0-2 0,1 0 0,1 0 0,23 19 0,-15-17 0,1-1 0,1-1 0,0-1 0,46 19 0,-25-17 0,0-1 0,50 10 0,90 5 0,304 3 0,3-32 0,-319-2 0,-66-4 0,147-27 0,-88 9 0,-40 9 0,257-40 0,-354 48 0,0-2 0,-1-1 0,0-2 0,31-16 0,-17 4 0,73-52 0,-16-5 0,-84 66 0,-1-1 0,-1 0 0,0-1 0,13-23 0,-10 13 0,1-1 0,-1 1 0,-2-2 0,-1 0 0,12-37 0,-15 26 0,-2-1 0,-2 1 0,2-56 0,-9-124 0,-1 114 0,2 26 0,-4-101 0,3 171 0,0-1 0,0 1 0,-1 0 0,-1 0 0,1 0 0,-1 1 0,-1-1 0,1 0 0,-2 1 0,1 0 0,-1 0 0,0 0 0,-1 1 0,0 0 0,0 0 0,0 0 0,-1 1 0,0 0 0,0 0 0,-10-6 0,-34-17 0,-60-26 0,46 25 0,-47-25 0,-176-83 0,-9 22 0,211 89 0,-174-29 0,196 48 0,1 3 0,-1 2 0,-101 10 0,129-2 0,-1 1 0,1 2 0,0 2 0,-49 21 0,22-4 0,-86 53 0,46-15 0,95-58 0,1-1 0,0 1 0,0 1 0,-8 10 0,-8 9 0,-6 8 0,2 1 0,1 1 0,-28 54 0,46-76 0,7-11 0,-1 0 0,0-1 0,0 1 0,1-1 0,-2 1 0,1-1 0,0 0 0,-1 0 0,0 0 0,-4 4 0,7-7 0,0 0 0,0 0 0,-1 0 0,1 0 0,0 0 0,0 0 0,0 0 0,0 0 0,-1 1 0,1-1 0,0 0 0,0 0 0,0 0 0,0 0 0,-1-1 0,1 1 0,0 0 0,0 0 0,0 0 0,0 0 0,-1 0 0,1 0 0,0 0 0,0 0 0,0 0 0,0 0 0,-1 0 0,1 0 0,0-1 0,0 1 0,0 0 0,0 0 0,0 0 0,0 0 0,0 0 0,-1-1 0,1 1 0,0 0 0,0 0 0,-3-10 0,3 7 0,-20-67-1365,6 30-5461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1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4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4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C097A0-37D2-654A-874F-99FA23BC11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06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Overview of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is a fundamental package for scientific computing in Python.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It provides support for large, multi-dimensional arrays and matrices, along with mathematical functions to operate on these data structures.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Arrays in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core data structure in NumPy is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numpy.ndarray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can be created using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 or specialized functions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numpy.zeros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numpy.ones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and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numpy.arange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Element-wise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allows element-wise operations on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result = array1 + array2, where array1 and array2 are NumPy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Broadcasting: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of different shapes can be combined in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Adding a scalar to an array.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 and Slicing: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Accessing individual elements in an array using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Slicing: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Extracting sub-arrays from a larger array.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sub_array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array[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start:stop:step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].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Multi-dimensional Arrays: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multi-dimensional arrays (matrices).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Creating and manipulating matrices using NumPy.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matrix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([[1, 2], [3, 4]]).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Universal Functions (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a set of mathematical functions that operate element-wise on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Example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numpy.cos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numpy.exp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etc.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Linear Algebra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Matrix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standard linear algebra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numpy.dot() for matrix multiplication.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Random Module: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includes a random module for generating random numbers and random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numpy.random.rand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Functions: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Mean, Median, Variance: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functions for basic statistical calculations.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numpy.median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numpy.var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Integration with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Compatibility: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arrays can be easily converted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tensors and vice versa.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torch_tensor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torch.from_numpy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Performance Benefits: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Vectorization: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operations are often faster than equivalent operations using standard Python lists due to vectorization.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Documentation and Community: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Resources: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Emphasize the availability of extensive documentation and a supportive community for learning and problem-solving.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What is value of count after </a:t>
            </a:r>
            <a:r>
              <a:rPr lang="en-US" dirty="0" err="1"/>
              <a:t>vowel_count</a:t>
            </a:r>
            <a:r>
              <a:rPr lang="en-US" dirty="0"/>
              <a:t> is executed?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3.wdp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dlbs1p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decision-forests/decision-tree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learning_curve.html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lectures.scientific-python.org/" TargetMode="External"/><Relationship Id="rId7" Type="http://schemas.openxmlformats.org/officeDocument/2006/relationships/hyperlink" Target="https://udlbook.github.io/udlbook/" TargetMode="External"/><Relationship Id="rId2" Type="http://schemas.openxmlformats.org/officeDocument/2006/relationships/hyperlink" Target="https://swcarpentry.github.io/python-novice-inflamm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bakker7.github.io/exploratory_computing_with_python/" TargetMode="External"/><Relationship Id="rId5" Type="http://schemas.openxmlformats.org/officeDocument/2006/relationships/hyperlink" Target="https://deeplearning.neuromatch.io/tutorials/W1D1_BasicsAndPytorch/chapter_title.html" TargetMode="External"/><Relationship Id="rId4" Type="http://schemas.openxmlformats.org/officeDocument/2006/relationships/hyperlink" Target="https://deeplearning.neuromatch.io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c6t-c892A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5049" y="1304209"/>
            <a:ext cx="7327314" cy="2610823"/>
          </a:xfrm>
        </p:spPr>
        <p:txBody>
          <a:bodyPr>
            <a:normAutofit fontScale="90000"/>
          </a:bodyPr>
          <a:lstStyle/>
          <a:p>
            <a:r>
              <a:rPr lang="en-US" dirty="0"/>
              <a:t>Deep Learning Bootcamp</a:t>
            </a:r>
            <a:br>
              <a:rPr lang="en-US" dirty="0">
                <a:cs typeface="Calibri Light"/>
              </a:rPr>
            </a:br>
            <a:br>
              <a:rPr lang="en-US" sz="4800" dirty="0"/>
            </a:br>
            <a:r>
              <a:rPr lang="en-US" sz="1800" dirty="0"/>
              <a:t> </a:t>
            </a:r>
            <a:r>
              <a:rPr lang="en-US" sz="4800" dirty="0"/>
              <a:t>2026</a:t>
            </a:r>
            <a:endParaRPr lang="en-US" sz="4800" dirty="0">
              <a:cs typeface="Calibri Light"/>
            </a:endParaRPr>
          </a:p>
        </p:txBody>
      </p:sp>
      <p:pic>
        <p:nvPicPr>
          <p:cNvPr id="37" name="Picture 36" descr="A blue and black logo&#10;&#10;Description automatically generated">
            <a:extLst>
              <a:ext uri="{FF2B5EF4-FFF2-40B4-BE49-F238E27FC236}">
                <a16:creationId xmlns:a16="http://schemas.microsoft.com/office/drawing/2014/main" id="{C9A6231A-9047-4B1B-34B4-FC5FC76B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47" y="4916641"/>
            <a:ext cx="1776611" cy="1505920"/>
          </a:xfrm>
          <a:prstGeom prst="rect">
            <a:avLst/>
          </a:prstGeom>
        </p:spPr>
      </p:pic>
      <p:pic>
        <p:nvPicPr>
          <p:cNvPr id="39" name="Picture 38" descr="A logo for a student club&#10;&#10;Description automatically generated">
            <a:extLst>
              <a:ext uri="{FF2B5EF4-FFF2-40B4-BE49-F238E27FC236}">
                <a16:creationId xmlns:a16="http://schemas.microsoft.com/office/drawing/2014/main" id="{7DA13A98-E6AB-C8B5-C7EA-5161785E60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31" t="13845" r="21801" b="13679"/>
          <a:stretch/>
        </p:blipFill>
        <p:spPr>
          <a:xfrm>
            <a:off x="5545201" y="4918942"/>
            <a:ext cx="1296472" cy="1603444"/>
          </a:xfrm>
          <a:prstGeom prst="rect">
            <a:avLst/>
          </a:prstGeom>
        </p:spPr>
      </p:pic>
      <p:pic>
        <p:nvPicPr>
          <p:cNvPr id="41" name="Picture 40" descr="A blue circle with white text and red and white lines&#10;&#10;Description automatically generated">
            <a:extLst>
              <a:ext uri="{FF2B5EF4-FFF2-40B4-BE49-F238E27FC236}">
                <a16:creationId xmlns:a16="http://schemas.microsoft.com/office/drawing/2014/main" id="{C8CA3F07-E88B-F30A-1CF3-B7A4509456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82362" y="5161588"/>
            <a:ext cx="1312192" cy="1234701"/>
          </a:xfrm>
          <a:prstGeom prst="rect">
            <a:avLst/>
          </a:prstGeom>
        </p:spPr>
      </p:pic>
      <p:pic>
        <p:nvPicPr>
          <p:cNvPr id="43" name="Picture 42" descr="A blue logo with white text&#10;&#10;Description automatically generated">
            <a:extLst>
              <a:ext uri="{FF2B5EF4-FFF2-40B4-BE49-F238E27FC236}">
                <a16:creationId xmlns:a16="http://schemas.microsoft.com/office/drawing/2014/main" id="{7C56C176-64DE-6CDF-27B7-2561409F21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958" y="5165261"/>
            <a:ext cx="1471209" cy="1129278"/>
          </a:xfrm>
          <a:prstGeom prst="rect">
            <a:avLst/>
          </a:prstGeom>
        </p:spPr>
      </p:pic>
      <p:pic>
        <p:nvPicPr>
          <p:cNvPr id="45" name="Picture 44" descr="A blue logo with a symbol and text&#10;&#10;Description automatically generated">
            <a:extLst>
              <a:ext uri="{FF2B5EF4-FFF2-40B4-BE49-F238E27FC236}">
                <a16:creationId xmlns:a16="http://schemas.microsoft.com/office/drawing/2014/main" id="{F78B78BC-C6CF-5DFD-AC32-A31D5C4A7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2373" y="5085955"/>
            <a:ext cx="1394041" cy="1406956"/>
          </a:xfrm>
          <a:prstGeom prst="rect">
            <a:avLst/>
          </a:prstGeom>
        </p:spPr>
      </p:pic>
      <p:pic>
        <p:nvPicPr>
          <p:cNvPr id="47" name="Picture 46" descr="A blue and white logo&#10;&#10;Description automatically generated">
            <a:extLst>
              <a:ext uri="{FF2B5EF4-FFF2-40B4-BE49-F238E27FC236}">
                <a16:creationId xmlns:a16="http://schemas.microsoft.com/office/drawing/2014/main" id="{AD8A4713-B7C9-F8C5-E00F-6D08EA97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609" t="3314" r="4082" b="686"/>
          <a:stretch/>
        </p:blipFill>
        <p:spPr>
          <a:xfrm>
            <a:off x="2597293" y="4992010"/>
            <a:ext cx="1398632" cy="1507679"/>
          </a:xfrm>
          <a:prstGeom prst="rect">
            <a:avLst/>
          </a:prstGeom>
        </p:spPr>
      </p:pic>
      <p:pic>
        <p:nvPicPr>
          <p:cNvPr id="49" name="Picture 48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D03EEEC9-E696-C4D4-A9BA-03FD157B0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-565" r="47807" b="-2297"/>
          <a:stretch/>
        </p:blipFill>
        <p:spPr>
          <a:xfrm>
            <a:off x="248663" y="5167690"/>
            <a:ext cx="2273085" cy="11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2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E39F-80CA-C30C-2D07-A3FD5E15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101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: image pixels;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classes (dog, cat)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house size;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dirty="0"/>
                  <a:t>house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/>
                  <a:t> are the parameters </a:t>
                </a:r>
              </a:p>
              <a:p>
                <a:endParaRPr lang="en-US" dirty="0"/>
              </a:p>
              <a:p>
                <a:r>
                  <a:rPr lang="en-US" dirty="0"/>
                  <a:t>Two typical problems</a:t>
                </a:r>
              </a:p>
              <a:p>
                <a:pPr lvl="1"/>
                <a:r>
                  <a:rPr lang="en-US" b="0" dirty="0"/>
                  <a:t>Classification: discrete categories</a:t>
                </a:r>
              </a:p>
              <a:p>
                <a:pPr lvl="1"/>
                <a:r>
                  <a:rPr lang="en-US" dirty="0"/>
                  <a:t>Regression: continuous categories 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9EAD2D-C29C-61DB-2679-0914C55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41C2727-87EF-5422-131F-76C54A7B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What makes a good working dog? Canine 'aptitude test' might offer clues">
            <a:extLst>
              <a:ext uri="{FF2B5EF4-FFF2-40B4-BE49-F238E27FC236}">
                <a16:creationId xmlns:a16="http://schemas.microsoft.com/office/drawing/2014/main" id="{F26224D6-3C9D-5DA1-14D9-AAC6EF11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14" y="324773"/>
            <a:ext cx="1911179" cy="1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B46BF3-E0BA-5293-DD0B-4730B1C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57" y="2404625"/>
            <a:ext cx="2029597" cy="13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87184-FF4B-66F2-4D77-BEC01C9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0" y="4001294"/>
            <a:ext cx="2390775" cy="19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98E501E-9BA9-D5A8-6F39-CF745D3F3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C5D9178-00A1-271F-6142-6D81934C3299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Univariate regression problem (one output, real value)</a:t>
            </a:r>
          </a:p>
          <a:p>
            <a:r>
              <a:rPr lang="en-US" dirty="0"/>
              <a:t>Fully connected network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C09EB54-C920-DB6F-2D47-91DAECB07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3644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60B05B16-998D-5DF3-5B64-9B83A722D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2" y="1763485"/>
            <a:ext cx="11760009" cy="338545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2B718A-BF55-0797-B21D-A1B2A7E61BB3}"/>
              </a:ext>
            </a:extLst>
          </p:cNvPr>
          <p:cNvSpPr txBox="1">
            <a:spLocks/>
          </p:cNvSpPr>
          <p:nvPr/>
        </p:nvSpPr>
        <p:spPr>
          <a:xfrm>
            <a:off x="838200" y="5736771"/>
            <a:ext cx="10515600" cy="7561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Multiclass classification problem (discrete classes, &gt;2 possible classes)</a:t>
            </a:r>
          </a:p>
          <a:p>
            <a:r>
              <a:rPr lang="en-US" dirty="0"/>
              <a:t>Convolutional network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F1002C-9B0E-0690-CE22-0849F991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4" y="365125"/>
            <a:ext cx="10515600" cy="1325563"/>
          </a:xfrm>
        </p:spPr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8996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2137713" y="1740049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7CDB0-5E72-D72C-7216-6030E84B7EBF}"/>
              </a:ext>
            </a:extLst>
          </p:cNvPr>
          <p:cNvCxnSpPr>
            <a:cxnSpLocks/>
            <a:stCxn id="7" idx="4"/>
            <a:endCxn id="12" idx="1"/>
          </p:cNvCxnSpPr>
          <p:nvPr/>
        </p:nvCxnSpPr>
        <p:spPr>
          <a:xfrm flipV="1">
            <a:off x="3641120" y="2098909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E149B-F79A-0301-E1AB-605C281E7745}"/>
              </a:ext>
            </a:extLst>
          </p:cNvPr>
          <p:cNvSpPr/>
          <p:nvPr/>
        </p:nvSpPr>
        <p:spPr>
          <a:xfrm>
            <a:off x="4221889" y="1651492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5515230" y="2098909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6000" y="3794883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>
            <a:off x="7661190" y="2098909"/>
            <a:ext cx="12700" cy="1884413"/>
          </a:xfrm>
          <a:prstGeom prst="bentConnector3">
            <a:avLst>
              <a:gd name="adj1" fmla="val 65351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rot="16200000" flipH="1">
            <a:off x="3729932" y="1617254"/>
            <a:ext cx="1525552" cy="320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90" y="2899217"/>
            <a:ext cx="1577550" cy="3768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6878595" y="3276095"/>
            <a:ext cx="170" cy="5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H="1" flipV="1">
            <a:off x="6878595" y="2546326"/>
            <a:ext cx="170" cy="35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1239793" y="5186731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 flipV="1">
            <a:off x="2743200" y="5545591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6E7C4C-2224-A8C8-80C6-AFB92BD306CA}"/>
              </a:ext>
            </a:extLst>
          </p:cNvPr>
          <p:cNvSpPr/>
          <p:nvPr/>
        </p:nvSpPr>
        <p:spPr>
          <a:xfrm>
            <a:off x="3323969" y="5098174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098174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5CC74-7D3D-38CF-916A-8F58351ECBF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1731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357152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23005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F4A717-C8CF-265A-1637-0B492514474D}"/>
              </a:ext>
            </a:extLst>
          </p:cNvPr>
          <p:cNvSpPr txBox="1"/>
          <p:nvPr/>
        </p:nvSpPr>
        <p:spPr>
          <a:xfrm>
            <a:off x="3033584" y="6132648"/>
            <a:ext cx="780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https://www.coursera.org/learn/ml-foundations?specialization=machine-learning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66D59-7116-ED5A-BF9B-D6C1E4CBC1FD}"/>
              </a:ext>
            </a:extLst>
          </p:cNvPr>
          <p:cNvSpPr txBox="1"/>
          <p:nvPr/>
        </p:nvSpPr>
        <p:spPr>
          <a:xfrm>
            <a:off x="9907772" y="5404618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3D2AC-7E07-E613-4BD7-A762AC187A29}"/>
              </a:ext>
            </a:extLst>
          </p:cNvPr>
          <p:cNvSpPr txBox="1"/>
          <p:nvPr/>
        </p:nvSpPr>
        <p:spPr>
          <a:xfrm>
            <a:off x="9721702" y="2523460"/>
            <a:ext cx="144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97481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A72EE-37D7-411E-7CED-992045F7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 101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C2082-DB17-72E3-98AE-43B64BAC4B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Machine learning needs numerical data as input: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Data normalization: assumption of data with mean 0, </a:t>
                </a:r>
                <a:r>
                  <a:rPr lang="en-US" dirty="0" err="1"/>
                  <a:t>stddev</a:t>
                </a:r>
                <a:r>
                  <a:rPr lang="en-US" dirty="0"/>
                  <a:t> 1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$ </a:t>
                </a:r>
                <a:r>
                  <a:rPr lang="en-US" dirty="0" err="1"/>
                  <a:t>x_std</a:t>
                </a:r>
                <a:r>
                  <a:rPr lang="en-US" dirty="0"/>
                  <a:t> = </a:t>
                </a:r>
                <a:r>
                  <a:rPr lang="en-US" dirty="0" err="1"/>
                  <a:t>StandardScaler</a:t>
                </a:r>
                <a:r>
                  <a:rPr lang="en-US" dirty="0"/>
                  <a:t>().</a:t>
                </a:r>
                <a:r>
                  <a:rPr lang="en-US" dirty="0" err="1"/>
                  <a:t>fit_transform</a:t>
                </a:r>
                <a:r>
                  <a:rPr lang="en-US" dirty="0"/>
                  <a:t>(x)</a:t>
                </a:r>
              </a:p>
              <a:p>
                <a:r>
                  <a:rPr lang="en-US" dirty="0"/>
                  <a:t>Typical representations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DC2082-DB17-72E3-98AE-43B64BAC4B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9F982-B0C2-CF64-54F1-778D7C7DE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4789C-CDFF-A077-FA20-AB79E8470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2B21D4-F20B-3B4E-1512-10CF6EEA3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933672"/>
              </p:ext>
            </p:extLst>
          </p:nvPr>
        </p:nvGraphicFramePr>
        <p:xfrm>
          <a:off x="2590800" y="4618990"/>
          <a:ext cx="7010400" cy="17373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830835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186733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Data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Common Representation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672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Images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Pixel intensity arrays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173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Word embeddings (Word2Vec, </a:t>
                      </a:r>
                      <a:r>
                        <a:rPr lang="en-US" dirty="0" err="1"/>
                        <a:t>GloVe</a:t>
                      </a:r>
                      <a:r>
                        <a:rPr lang="en-US" dirty="0"/>
                        <a:t>, BERT)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7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Audio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Spectrogram or MFCC features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285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8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8BB2-4634-F885-1D3A-3DD45BA8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A134D-AA10-538A-54D5-41BF1B25F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Many ML models to choose from:</a:t>
            </a:r>
            <a:endParaRPr lang="en-US" dirty="0"/>
          </a:p>
          <a:p>
            <a:pPr lvl="1"/>
            <a:r>
              <a:rPr lang="en-US" b="1" dirty="0"/>
              <a:t>Linear models:</a:t>
            </a:r>
            <a:r>
              <a:rPr lang="en-US" dirty="0"/>
              <a:t> simple, interpretable, good baseline</a:t>
            </a:r>
          </a:p>
          <a:p>
            <a:pPr lvl="1"/>
            <a:r>
              <a:rPr lang="en-US" b="1" dirty="0"/>
              <a:t>Decision Trees / </a:t>
            </a:r>
            <a:r>
              <a:rPr lang="en-US" b="1" dirty="0" err="1"/>
              <a:t>XGBoost</a:t>
            </a:r>
            <a:r>
              <a:rPr lang="en-US" b="1" dirty="0"/>
              <a:t>:</a:t>
            </a:r>
            <a:r>
              <a:rPr lang="en-US" dirty="0"/>
              <a:t> handle complex patterns, less linear assumptions</a:t>
            </a:r>
          </a:p>
          <a:p>
            <a:pPr lvl="1"/>
            <a:r>
              <a:rPr lang="en-US" b="1" dirty="0"/>
              <a:t>Neural Networks:</a:t>
            </a:r>
            <a:r>
              <a:rPr lang="en-US" dirty="0"/>
              <a:t> powerful but need large data and tuning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Not every problem needs Deep Learning!</a:t>
            </a:r>
            <a:endParaRPr lang="en-US" dirty="0"/>
          </a:p>
          <a:p>
            <a:pPr lvl="1"/>
            <a:r>
              <a:rPr lang="en-US" dirty="0"/>
              <a:t>NNs can overfit on small datasets</a:t>
            </a:r>
          </a:p>
          <a:p>
            <a:pPr lvl="1"/>
            <a:r>
              <a:rPr lang="en-US" dirty="0"/>
              <a:t>Many hyperparameters, hard to tune</a:t>
            </a:r>
          </a:p>
          <a:p>
            <a:pPr lvl="1"/>
            <a:r>
              <a:rPr lang="en-US" dirty="0"/>
              <a:t>Require more computation and time</a:t>
            </a:r>
          </a:p>
          <a:p>
            <a:pPr lvl="1"/>
            <a:endParaRPr lang="en-US" dirty="0"/>
          </a:p>
          <a:p>
            <a:r>
              <a:rPr lang="en-US" b="1" dirty="0"/>
              <a:t>Model selection = experimentation</a:t>
            </a:r>
            <a:endParaRPr lang="en-US" dirty="0"/>
          </a:p>
          <a:p>
            <a:pPr lvl="1"/>
            <a:r>
              <a:rPr lang="en-US" dirty="0"/>
              <a:t>Try multiple models</a:t>
            </a:r>
          </a:p>
          <a:p>
            <a:pPr lvl="1"/>
            <a:r>
              <a:rPr lang="en-US" dirty="0"/>
              <a:t>Tune hyperparameters</a:t>
            </a:r>
          </a:p>
          <a:p>
            <a:pPr lvl="1"/>
            <a:r>
              <a:rPr lang="en-US" dirty="0"/>
              <a:t>Compare results using validation metrics (e.g., accuracy, RMSE, F1)</a:t>
            </a:r>
          </a:p>
          <a:p>
            <a:pPr lvl="1"/>
            <a:r>
              <a:rPr lang="en-US" dirty="0"/>
              <a:t>Pick the model that’s </a:t>
            </a:r>
            <a:r>
              <a:rPr lang="en-US" b="1" dirty="0"/>
              <a:t>accurate, simple, and practical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F455B-E4E8-8A3B-F8D0-EE906BEA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EC159-67D0-D146-A404-E17AD89F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Turkey's Olympic shooter Yusuf Dikec breaks the internet with ...">
            <a:extLst>
              <a:ext uri="{FF2B5EF4-FFF2-40B4-BE49-F238E27FC236}">
                <a16:creationId xmlns:a16="http://schemas.microsoft.com/office/drawing/2014/main" id="{A0DB919E-B588-8A69-512E-A22278927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80" y="-1071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6B842-3294-0956-B6ED-82A29EA99499}"/>
              </a:ext>
            </a:extLst>
          </p:cNvPr>
          <p:cNvSpPr txBox="1"/>
          <p:nvPr/>
        </p:nvSpPr>
        <p:spPr>
          <a:xfrm>
            <a:off x="8225790" y="2127131"/>
            <a:ext cx="351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ChatGPT for everything   </a:t>
            </a:r>
            <a:r>
              <a:rPr lang="en-US" dirty="0" err="1"/>
              <a:t>XGBoost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2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DDE-AE85-1CCA-BA29-791B773D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of DL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08088-C210-F59E-87D4-D6E1F78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6C38-FE61-53B1-A20C-62FA173D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AF7A1-76D2-873F-6190-E9A45C7B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26608"/>
              </p:ext>
            </p:extLst>
          </p:nvPr>
        </p:nvGraphicFramePr>
        <p:xfrm>
          <a:off x="475574" y="1764608"/>
          <a:ext cx="10614741" cy="332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890">
                  <a:extLst>
                    <a:ext uri="{9D8B030D-6E8A-4147-A177-3AD203B41FA5}">
                      <a16:colId xmlns:a16="http://schemas.microsoft.com/office/drawing/2014/main" val="3053958243"/>
                    </a:ext>
                  </a:extLst>
                </a:gridCol>
                <a:gridCol w="5398851">
                  <a:extLst>
                    <a:ext uri="{9D8B030D-6E8A-4147-A177-3AD203B41FA5}">
                      <a16:colId xmlns:a16="http://schemas.microsoft.com/office/drawing/2014/main" val="3307461975"/>
                    </a:ext>
                  </a:extLst>
                </a:gridCol>
              </a:tblGrid>
              <a:tr h="585545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61059"/>
                  </a:ext>
                </a:extLst>
              </a:tr>
              <a:tr h="274323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learn features &amp; representations easily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Ability to process a lot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Flexible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Maps well into parallel hardware (GPU and others)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Hard to understand and build intuition of why the model works: explainability and interpretability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lot of data and expensive hardware.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3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34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BA3AD3-DDD1-FAB0-C456-A971C269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1.0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1C78E3-F388-4860-8957-D4540D36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F8C2F-EEB0-50BA-B918-15966E59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99A14-E094-48C7-9472-CC0AC25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3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Our tool for today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5C78ED-4BCD-B456-1BBD-EBE593D2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15" y="2366739"/>
            <a:ext cx="7278116" cy="14289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14:cNvPr>
              <p14:cNvContentPartPr/>
              <p14:nvPr/>
            </p14:nvContentPartPr>
            <p14:xfrm>
              <a:off x="6292509" y="2927529"/>
              <a:ext cx="1268640" cy="77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3509" y="2918529"/>
                <a:ext cx="128628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E22D-D4B9-C0C0-FC12-7472782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numbers &amp; data: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7D6B977-7F88-8DC7-DF57-6030B4E9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library for handling array, vector &amp; matrices</a:t>
            </a:r>
          </a:p>
          <a:p>
            <a:endParaRPr lang="en-US" dirty="0"/>
          </a:p>
          <a:p>
            <a:r>
              <a:rPr lang="en-US" dirty="0"/>
              <a:t>Provide all keys operations in arrays </a:t>
            </a:r>
          </a:p>
          <a:p>
            <a:pPr lvl="1"/>
            <a:r>
              <a:rPr lang="en-US" dirty="0"/>
              <a:t>Creation :</a:t>
            </a:r>
            <a:r>
              <a:rPr lang="en-US" i="1" dirty="0"/>
              <a:t> a = </a:t>
            </a:r>
            <a:r>
              <a:rPr lang="en-US" i="1" dirty="0" err="1"/>
              <a:t>np.array</a:t>
            </a:r>
            <a:r>
              <a:rPr lang="en-US" i="1" dirty="0"/>
              <a:t>([[1, 2, 3], [4, 5, 6]])</a:t>
            </a:r>
            <a:endParaRPr lang="en-US" dirty="0"/>
          </a:p>
          <a:p>
            <a:pPr lvl="1"/>
            <a:r>
              <a:rPr lang="en-US" dirty="0"/>
              <a:t>Add/subtract/multiply: </a:t>
            </a:r>
            <a:r>
              <a:rPr lang="en-US" i="1" dirty="0"/>
              <a:t>a + b, a – b, a * b, …</a:t>
            </a:r>
            <a:endParaRPr lang="en-US" dirty="0"/>
          </a:p>
          <a:p>
            <a:pPr lvl="1"/>
            <a:r>
              <a:rPr lang="en-US" dirty="0"/>
              <a:t>Dot product and matrix multiplication: </a:t>
            </a:r>
            <a:r>
              <a:rPr lang="en-US" i="1" dirty="0"/>
              <a:t>a @ b</a:t>
            </a:r>
            <a:endParaRPr lang="en-US" dirty="0"/>
          </a:p>
          <a:p>
            <a:pPr lvl="1"/>
            <a:r>
              <a:rPr lang="en-US" dirty="0"/>
              <a:t>Slicing: </a:t>
            </a:r>
            <a:r>
              <a:rPr lang="en-US" i="1" dirty="0"/>
              <a:t>a[1]=&gt; [4,5,6]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46D41A-FFBF-D03E-CF82-199975F6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19A39C-E313-3713-352F-C1DC39B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45FC-DA74-AB21-A7B6-AF5CEA2E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6BE15-CD3D-BBC5-DE2F-1B8CCD18F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Introduction to Python</a:t>
            </a:r>
          </a:p>
          <a:p>
            <a:pPr marL="514350" indent="-514350">
              <a:buAutoNum type="arabicPeriod"/>
            </a:pPr>
            <a:r>
              <a:rPr lang="en-US" dirty="0"/>
              <a:t>Basic numerical libraries for ML</a:t>
            </a:r>
          </a:p>
          <a:p>
            <a:pPr marL="0" indent="0">
              <a:buNone/>
            </a:pPr>
            <a:r>
              <a:rPr lang="en-US" b="1" dirty="0"/>
              <a:t>Break 15:30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 </a:t>
            </a:r>
          </a:p>
          <a:p>
            <a:pPr marL="514350" indent="-514350">
              <a:buAutoNum type="arabicPeriod"/>
            </a:pPr>
            <a:r>
              <a:rPr lang="en-US" dirty="0"/>
              <a:t>Exploratory data analysis </a:t>
            </a:r>
          </a:p>
          <a:p>
            <a:pPr marL="514350" indent="-514350">
              <a:buAutoNum type="arabicPeriod"/>
            </a:pPr>
            <a:r>
              <a:rPr lang="en-US" dirty="0"/>
              <a:t>Linear regression with PyTorch (deep learning library)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43D122-C72D-6919-5817-C130B8823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63C25-FBD0-58E2-5C8F-9E2F1A31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5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1EAB-3847-B52F-A227-5CDBDC10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Plotting: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464C-86BB-6A26-14E0-3635F887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9740" cy="4351338"/>
          </a:xfrm>
        </p:spPr>
        <p:txBody>
          <a:bodyPr/>
          <a:lstStyle/>
          <a:p>
            <a:r>
              <a:rPr lang="en-US" dirty="0"/>
              <a:t>Matplotlib is the Python library used to plot data</a:t>
            </a:r>
          </a:p>
          <a:p>
            <a:endParaRPr lang="en-US" dirty="0"/>
          </a:p>
          <a:p>
            <a:r>
              <a:rPr lang="en-US" dirty="0"/>
              <a:t>You can create easily different types of plots (scatter plot, histogram, X-Y plot), add legend and different details.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6108D-3A53-69D3-309E-3042F6D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B9FDF-E4C0-0994-3F57-94855F9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771C7-2FA4-EE32-99DA-2C4CC2CE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75" y="2149309"/>
            <a:ext cx="4492250" cy="32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EA7D-22F3-ADA3-3C1B-4DC21765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2C58-4370-0739-9627-B63F784A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libraries for ML/DL: </a:t>
            </a:r>
            <a:r>
              <a:rPr lang="en-US" dirty="0" err="1"/>
              <a:t>PyTorch</a:t>
            </a:r>
            <a:r>
              <a:rPr lang="en-US" dirty="0"/>
              <a:t>, scikit-learn, pandas, </a:t>
            </a: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Easy to learn, simple syntax</a:t>
            </a:r>
          </a:p>
          <a:p>
            <a:endParaRPr lang="en-US" dirty="0"/>
          </a:p>
          <a:p>
            <a:r>
              <a:rPr lang="en-US" dirty="0"/>
              <a:t>Interactive notebooks: </a:t>
            </a:r>
            <a:r>
              <a:rPr lang="en-US" dirty="0" err="1"/>
              <a:t>Jupyter</a:t>
            </a:r>
            <a:r>
              <a:rPr lang="en-US" dirty="0"/>
              <a:t> Notebook, Kaggle, Google Collab</a:t>
            </a:r>
          </a:p>
          <a:p>
            <a:endParaRPr lang="en-US" dirty="0"/>
          </a:p>
          <a:p>
            <a:r>
              <a:rPr lang="en-US" dirty="0"/>
              <a:t>Free &amp; open-source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4652-8DF8-83F7-D9CC-5E1B5765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5CEBC-B257-71B2-7EC2-5B48B179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5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4F7A-56A5-17FE-F496-86F55F74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Basic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1EA1-6492-064F-ED0F-C1FFE0F5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7439-97CD-3047-4482-39207A0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F9A6-9DE0-DBDC-0CEA-916E7EE3D0E0}"/>
              </a:ext>
            </a:extLst>
          </p:cNvPr>
          <p:cNvSpPr/>
          <p:nvPr/>
        </p:nvSpPr>
        <p:spPr>
          <a:xfrm>
            <a:off x="1230524" y="1909519"/>
            <a:ext cx="1383957" cy="908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Train: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A54D5-B363-A6BE-78CF-E7CCD6ABA83A}"/>
              </a:ext>
            </a:extLst>
          </p:cNvPr>
          <p:cNvCxnSpPr>
            <a:cxnSpLocks/>
          </p:cNvCxnSpPr>
          <p:nvPr/>
        </p:nvCxnSpPr>
        <p:spPr>
          <a:xfrm>
            <a:off x="386146" y="2434552"/>
            <a:ext cx="815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C1A24-5508-E2B2-1CAF-57D98B84D1F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14481" y="2363566"/>
            <a:ext cx="691979" cy="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F2233-AAA8-9684-0B6E-ED03496D7F0C}"/>
              </a:ext>
            </a:extLst>
          </p:cNvPr>
          <p:cNvSpPr txBox="1"/>
          <p:nvPr/>
        </p:nvSpPr>
        <p:spPr>
          <a:xfrm>
            <a:off x="357311" y="2065220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0246A-7994-AEAA-1426-F360496F5364}"/>
              </a:ext>
            </a:extLst>
          </p:cNvPr>
          <p:cNvSpPr txBox="1"/>
          <p:nvPr/>
        </p:nvSpPr>
        <p:spPr>
          <a:xfrm>
            <a:off x="2636105" y="202746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BF5A91-9281-B935-0004-52B5624A162D}"/>
              </a:ext>
            </a:extLst>
          </p:cNvPr>
          <p:cNvGrpSpPr/>
          <p:nvPr/>
        </p:nvGrpSpPr>
        <p:grpSpPr>
          <a:xfrm>
            <a:off x="8636342" y="1441477"/>
            <a:ext cx="2746291" cy="2518847"/>
            <a:chOff x="5895202" y="1690687"/>
            <a:chExt cx="2746291" cy="25188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4F104-D79D-CC2C-0B6E-27E9CB39010D}"/>
                </a:ext>
              </a:extLst>
            </p:cNvPr>
            <p:cNvSpPr/>
            <p:nvPr/>
          </p:nvSpPr>
          <p:spPr>
            <a:xfrm>
              <a:off x="5895203" y="1690687"/>
              <a:ext cx="2746290" cy="2518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MyModel</a:t>
              </a:r>
              <a:r>
                <a:rPr lang="en-US" i="1" dirty="0"/>
                <a:t>: Class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CBC58F-CAAB-43DA-CFB0-AB1FCAC9A4B5}"/>
                </a:ext>
              </a:extLst>
            </p:cNvPr>
            <p:cNvCxnSpPr/>
            <p:nvPr/>
          </p:nvCxnSpPr>
          <p:spPr>
            <a:xfrm flipH="1">
              <a:off x="5898292" y="2196629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2148B5-6E0F-CCE8-5633-2C2A637B223C}"/>
                </a:ext>
              </a:extLst>
            </p:cNvPr>
            <p:cNvSpPr txBox="1"/>
            <p:nvPr/>
          </p:nvSpPr>
          <p:spPr>
            <a:xfrm>
              <a:off x="5895203" y="2196629"/>
              <a:ext cx="2472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my_model</a:t>
              </a:r>
              <a:r>
                <a:rPr lang="en-US" i="1" dirty="0">
                  <a:solidFill>
                    <a:schemeClr val="bg1"/>
                  </a:solidFill>
                </a:rPr>
                <a:t>: Data1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params: Data2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810B4C-3487-1C63-2166-88C992434336}"/>
                </a:ext>
              </a:extLst>
            </p:cNvPr>
            <p:cNvCxnSpPr/>
            <p:nvPr/>
          </p:nvCxnSpPr>
          <p:spPr>
            <a:xfrm flipH="1">
              <a:off x="5898292" y="3136306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C58F3-29BF-F142-9795-A338CB6E7065}"/>
                </a:ext>
              </a:extLst>
            </p:cNvPr>
            <p:cNvSpPr txBox="1"/>
            <p:nvPr/>
          </p:nvSpPr>
          <p:spPr>
            <a:xfrm>
              <a:off x="5895202" y="3164235"/>
              <a:ext cx="2243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Train: Function1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Test: Function2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7FEB3-B224-5E44-AAD7-30DCC1D60623}"/>
              </a:ext>
            </a:extLst>
          </p:cNvPr>
          <p:cNvSpPr/>
          <p:nvPr/>
        </p:nvSpPr>
        <p:spPr>
          <a:xfrm>
            <a:off x="1201691" y="3153713"/>
            <a:ext cx="1082246" cy="55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19DCD-E7BC-7613-5608-484A58EABD51}"/>
              </a:ext>
            </a:extLst>
          </p:cNvPr>
          <p:cNvSpPr txBox="1"/>
          <p:nvPr/>
        </p:nvSpPr>
        <p:spPr>
          <a:xfrm>
            <a:off x="1255833" y="3722498"/>
            <a:ext cx="10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5D763B-8290-18D6-F173-E7D203613A3C}"/>
              </a:ext>
            </a:extLst>
          </p:cNvPr>
          <p:cNvSpPr txBox="1"/>
          <p:nvPr/>
        </p:nvSpPr>
        <p:spPr>
          <a:xfrm>
            <a:off x="2312772" y="324458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14A22B-9AB2-287A-FCC8-F5522EAED029}"/>
              </a:ext>
            </a:extLst>
          </p:cNvPr>
          <p:cNvSpPr txBox="1"/>
          <p:nvPr/>
        </p:nvSpPr>
        <p:spPr>
          <a:xfrm>
            <a:off x="3306460" y="2916956"/>
            <a:ext cx="5232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(word):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vowels = ["a", "e",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", "o", "u"]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count = 0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word: # loops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vowels: # conditions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    count += 1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return count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778C-5AB7-9F08-AE8F-7F39418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3810-A988-2458-A97E-4572C85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126AF-818D-0ED6-C52B-137CAF2D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F9B57-A299-59D8-B4BC-431C5805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5" y="1779207"/>
            <a:ext cx="8963091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C578-DC7F-F7FA-0277-868974C9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6DB2D-D32A-25D7-176A-061C553C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1EE38-BF1A-AB18-3260-FC75206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51694-DBA2-A5AF-FE51-0EA24A8F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24" y="2477252"/>
            <a:ext cx="8853552" cy="380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1CDF4-66B2-0171-1E04-DD23DFD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393" y="449189"/>
            <a:ext cx="2852673" cy="9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F2A27B-493C-5BFD-115D-D6E7D22A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03E08D-0679-F3DA-B753-8215D93A6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Evaluate a Machine Learning Model (and Why It Matters)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9676-EC04-F982-1A0D-A6BF89C3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02E76-3F74-9AB9-9640-D0ECCDA4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B1D86-609B-8148-D2D7-78A93CD36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E7A39-0E5D-158D-48A4-676DC6F6F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Learning Objectives</a:t>
            </a:r>
            <a:endParaRPr lang="en-SG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D7D9C-38DF-681C-548C-62C5A2C89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1253331"/>
            <a:ext cx="11804904" cy="390388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>
                <a:latin typeface="Corbel" panose="020B0503020204020204" pitchFamily="34" charset="0"/>
              </a:rPr>
              <a:t>  Preparing data (inspection, visualization, train/test splits)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>
                <a:latin typeface="Corbel" panose="020B0503020204020204" pitchFamily="34" charset="0"/>
              </a:rPr>
              <a:t>  Building a machine learning model (Decision Tree)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>
                <a:latin typeface="Corbel" panose="020B0503020204020204" pitchFamily="34" charset="0"/>
              </a:rPr>
              <a:t>  Choosing metrics to assess model performance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dirty="0">
                <a:latin typeface="Corbel" panose="020B0503020204020204" pitchFamily="34" charset="0"/>
              </a:rPr>
              <a:t>  Using the concept of bias–variance trade-off to tune hyperparameters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SG" b="1" dirty="0">
                <a:latin typeface="Corbel" panose="020B0503020204020204" pitchFamily="34" charset="0"/>
              </a:rPr>
              <a:t>  BONUS.</a:t>
            </a:r>
            <a:r>
              <a:rPr lang="en-SG" dirty="0">
                <a:latin typeface="Corbel" panose="020B0503020204020204" pitchFamily="34" charset="0"/>
              </a:rPr>
              <a:t> Reducing variance using </a:t>
            </a:r>
            <a:r>
              <a:rPr lang="en-SG" dirty="0" err="1">
                <a:latin typeface="Corbel" panose="020B0503020204020204" pitchFamily="34" charset="0"/>
              </a:rPr>
              <a:t>ensembling</a:t>
            </a:r>
            <a:endParaRPr lang="en-SG" dirty="0">
              <a:latin typeface="Corbel" panose="020B05030202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154E0-3945-55CA-C044-272B9BAFD0AE}"/>
              </a:ext>
            </a:extLst>
          </p:cNvPr>
          <p:cNvSpPr txBox="1"/>
          <p:nvPr/>
        </p:nvSpPr>
        <p:spPr>
          <a:xfrm>
            <a:off x="2293620" y="5407223"/>
            <a:ext cx="7604760" cy="713272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SG" sz="3000" b="1" dirty="0">
                <a:latin typeface="Corbel" panose="020B0503020204020204" pitchFamily="34" charset="0"/>
              </a:rPr>
              <a:t>Link to </a:t>
            </a:r>
            <a:r>
              <a:rPr lang="en-SG" sz="3000" b="1" dirty="0" err="1">
                <a:latin typeface="Corbel" panose="020B0503020204020204" pitchFamily="34" charset="0"/>
              </a:rPr>
              <a:t>Colab</a:t>
            </a:r>
            <a:r>
              <a:rPr lang="en-SG" sz="3000" b="1" dirty="0">
                <a:latin typeface="Corbel" panose="020B0503020204020204" pitchFamily="34" charset="0"/>
              </a:rPr>
              <a:t>:</a:t>
            </a:r>
            <a:r>
              <a:rPr lang="en-SG" sz="3000" dirty="0">
                <a:latin typeface="Corbel" panose="020B0503020204020204" pitchFamily="34" charset="0"/>
              </a:rPr>
              <a:t>    </a:t>
            </a:r>
            <a:r>
              <a:rPr lang="en-SG" sz="3000" b="1" dirty="0">
                <a:latin typeface="Corbel" panose="020B0503020204020204" pitchFamily="34" charset="0"/>
                <a:hlinkClick r:id="rId2"/>
              </a:rPr>
              <a:t>https://tinyurl.com/dlbs1p2</a:t>
            </a:r>
            <a:r>
              <a:rPr lang="en-SG" sz="3000" b="1" dirty="0"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237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1B14D-C621-36DA-C8E3-39E11E5AA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7668-694B-724D-B9EF-F9B5B721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Preparing Data</a:t>
            </a:r>
            <a:endParaRPr lang="en-SG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539A-C379-8461-9AAD-23FCFE60A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1205710"/>
            <a:ext cx="11804904" cy="9238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SG" sz="3000" dirty="0">
                <a:latin typeface="Corbel" panose="020B0503020204020204" pitchFamily="34" charset="0"/>
              </a:rPr>
              <a:t>California Housing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C709FA-AC10-23AE-64BA-3255172C6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07" y="2250730"/>
            <a:ext cx="11206785" cy="37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91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C34A-3E91-642B-AB48-3BEFFDE0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5248C-23B2-64C6-7036-D840E242E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Activity 1</a:t>
            </a:r>
            <a:endParaRPr lang="en-SG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94C4C-43A2-F209-5044-0ABD929E8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1205710"/>
            <a:ext cx="4574569" cy="36819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Q1.</a:t>
            </a:r>
            <a:r>
              <a:rPr lang="en-US" dirty="0"/>
              <a:t> Which features are most correlated with the target?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Q2.</a:t>
            </a:r>
            <a:r>
              <a:rPr lang="en-US" dirty="0"/>
              <a:t> Which features might be redundant or overlapping?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3F6900-B313-EF92-2D29-C3B5B50C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117" y="287274"/>
            <a:ext cx="7230335" cy="628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56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F119A-8A55-2FA7-95A0-57796DFAC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9A3E-D20B-128B-DD2A-15E29FC8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Transforming Data – </a:t>
            </a:r>
            <a:r>
              <a:rPr lang="en-US" i="1" dirty="0">
                <a:solidFill>
                  <a:srgbClr val="0070C0"/>
                </a:solidFill>
                <a:latin typeface="Corbel" panose="020B0503020204020204" pitchFamily="34" charset="0"/>
              </a:rPr>
              <a:t>One-Hot Encoding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620FC1-2EFE-9D88-EC30-C95012CB2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73" y="1974232"/>
            <a:ext cx="2472220" cy="3435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A9B808-67CB-F1A6-AE82-1998AE55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854" y="1974232"/>
            <a:ext cx="7232856" cy="343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80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1160466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Details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/>
                        <a:t>24</a:t>
                      </a:r>
                      <a:r>
                        <a:rPr lang="en-US" sz="1400" baseline="30000" dirty="0"/>
                        <a:t>th</a:t>
                      </a:r>
                      <a:r>
                        <a:rPr lang="en-US" sz="1400" dirty="0"/>
                        <a:t> Oct 2025</a:t>
                      </a:r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10</a:t>
                      </a:r>
                      <a:r>
                        <a:rPr lang="en-SG" sz="1400" baseline="30000" dirty="0"/>
                        <a:t>th</a:t>
                      </a:r>
                      <a:r>
                        <a:rPr lang="en-SG" sz="1400" dirty="0"/>
                        <a:t> Nov 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Regression and Classification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Will cover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regression and classification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17</a:t>
                      </a:r>
                      <a:r>
                        <a:rPr lang="en-SG" sz="1400" baseline="30000" dirty="0"/>
                        <a:t>th</a:t>
                      </a:r>
                      <a:r>
                        <a:rPr lang="en-SG" sz="1400" dirty="0"/>
                        <a:t> Nov 2025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2026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TBD – Sem 2 – 2026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Reinforcement Learning 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This session will introduce Deep Reinforcement Learning techniques with some practical applications.</a:t>
                      </a:r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EB273-DD1C-E1CE-C35D-CF3E9B9FC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F768-FB60-7E48-F6E1-1E861762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Transforming Data – </a:t>
            </a:r>
            <a:r>
              <a:rPr lang="en-US" i="1" dirty="0">
                <a:solidFill>
                  <a:srgbClr val="0070C0"/>
                </a:solidFill>
                <a:latin typeface="Corbel" panose="020B0503020204020204" pitchFamily="34" charset="0"/>
              </a:rPr>
              <a:t>Feature Scaling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415B7-965A-9A5B-41E3-FAA0529F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769" y="1171652"/>
            <a:ext cx="4751160" cy="2375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CEECE-FC80-0EE8-5D2C-186DE849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12" y="3636169"/>
            <a:ext cx="5099099" cy="2291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D8C159-712E-E730-89C0-2331DA818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83" y="3636169"/>
            <a:ext cx="5063106" cy="227959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9E4F1B-B409-032F-5789-C6AF603CC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6249" y="5934188"/>
            <a:ext cx="2952423" cy="92381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SG" sz="3000" dirty="0">
                <a:latin typeface="Corbel" panose="020B0503020204020204" pitchFamily="34" charset="0"/>
              </a:rPr>
              <a:t>Standardization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C6DC161-4260-C60B-ABA0-985115ECD794}"/>
              </a:ext>
            </a:extLst>
          </p:cNvPr>
          <p:cNvSpPr txBox="1">
            <a:spLocks/>
          </p:cNvSpPr>
          <p:nvPr/>
        </p:nvSpPr>
        <p:spPr>
          <a:xfrm>
            <a:off x="7543676" y="5934188"/>
            <a:ext cx="3581120" cy="923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SG" sz="3000" dirty="0">
                <a:latin typeface="Corbel" panose="020B0503020204020204" pitchFamily="34" charset="0"/>
              </a:rPr>
              <a:t>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251161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106B3-AE80-BDC3-D79A-95279EFEC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5BDE-603D-08AE-C329-4D35DF95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Splitting Data for Training and Testing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BC3F2-DC2D-6288-7DD6-18257004D093}"/>
              </a:ext>
            </a:extLst>
          </p:cNvPr>
          <p:cNvSpPr txBox="1"/>
          <p:nvPr/>
        </p:nvSpPr>
        <p:spPr>
          <a:xfrm>
            <a:off x="437261" y="1896102"/>
            <a:ext cx="11317478" cy="7861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63494-49E9-3EB1-1F62-642B84DBC7FA}"/>
              </a:ext>
            </a:extLst>
          </p:cNvPr>
          <p:cNvSpPr txBox="1"/>
          <p:nvPr/>
        </p:nvSpPr>
        <p:spPr>
          <a:xfrm>
            <a:off x="437260" y="3503291"/>
            <a:ext cx="8371459" cy="7861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8E6B6-CDC3-0A50-9488-764C4D61AC88}"/>
              </a:ext>
            </a:extLst>
          </p:cNvPr>
          <p:cNvSpPr txBox="1"/>
          <p:nvPr/>
        </p:nvSpPr>
        <p:spPr>
          <a:xfrm>
            <a:off x="8808719" y="3503291"/>
            <a:ext cx="2946020" cy="786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382333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3CCF2-16F7-1975-35B6-A2A68EF82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6776-A410-58CF-B9A5-F8895E0D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Choosing a Machine Learning Model – </a:t>
            </a:r>
            <a:r>
              <a:rPr lang="en-US" i="1" dirty="0">
                <a:solidFill>
                  <a:srgbClr val="0070C0"/>
                </a:solidFill>
                <a:latin typeface="Corbel" panose="020B0503020204020204" pitchFamily="34" charset="0"/>
              </a:rPr>
              <a:t>Decision Tree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pic>
        <p:nvPicPr>
          <p:cNvPr id="2050" name="Picture 2" descr="A decision tree containing two conditions and three leaves. The first&#10;condition (the root) is num_legs &gt;= 3; the second condition is&#10;num_eyes &gt;= 3. The three leaves are penguin, spider,&#10;and dog.">
            <a:extLst>
              <a:ext uri="{FF2B5EF4-FFF2-40B4-BE49-F238E27FC236}">
                <a16:creationId xmlns:a16="http://schemas.microsoft.com/office/drawing/2014/main" id="{019A4DA1-DAEE-4E0B-0C90-B9BB1089A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62" y="1325563"/>
            <a:ext cx="8202875" cy="47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719F9-3263-9731-DFAA-F438DC531BEA}"/>
              </a:ext>
            </a:extLst>
          </p:cNvPr>
          <p:cNvSpPr txBox="1"/>
          <p:nvPr/>
        </p:nvSpPr>
        <p:spPr>
          <a:xfrm>
            <a:off x="1994562" y="6181344"/>
            <a:ext cx="823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>
                <a:hlinkClick r:id="rId3"/>
              </a:rPr>
              <a:t>https://developers.google.com/machine-learning/decision-forests/decision-trees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9850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0042-CE63-5E77-7057-800FE04DF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156D7-799B-FC0B-65A0-645C6841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Model Evaluation Metrics – </a:t>
            </a:r>
            <a:r>
              <a:rPr lang="en-US" i="1" dirty="0">
                <a:solidFill>
                  <a:srgbClr val="0070C0"/>
                </a:solidFill>
                <a:latin typeface="Corbel" panose="020B0503020204020204" pitchFamily="34" charset="0"/>
              </a:rPr>
              <a:t>Regression</a:t>
            </a: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 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E8316-4FFF-06CC-F173-EF6930151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5365519"/>
            <a:ext cx="11804904" cy="553998"/>
          </a:xfr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SG" sz="3000" b="1" dirty="0">
                <a:latin typeface="Corbel" panose="020B0503020204020204" pitchFamily="34" charset="0"/>
              </a:rPr>
              <a:t>Activity 2. </a:t>
            </a:r>
            <a:r>
              <a:rPr lang="en-SG" sz="3000" dirty="0">
                <a:latin typeface="Corbel" panose="020B0503020204020204" pitchFamily="34" charset="0"/>
              </a:rPr>
              <a:t>Write a function to compute RMSE for train and test splits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AB6754-1232-76ED-9AA9-C8E30CFC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664" y="1325563"/>
            <a:ext cx="6215743" cy="136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B4E9C1B-0388-9056-BB9E-A8165832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664" y="3545881"/>
            <a:ext cx="5980176" cy="96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39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EB70D-D4BF-BE3B-AC5C-66C062DF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260FD-7030-A210-D79B-368B056B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Model Evaluation Metrics – </a:t>
            </a:r>
            <a:r>
              <a:rPr lang="en-US" i="1" dirty="0">
                <a:solidFill>
                  <a:srgbClr val="0070C0"/>
                </a:solidFill>
                <a:latin typeface="Corbel" panose="020B0503020204020204" pitchFamily="34" charset="0"/>
              </a:rPr>
              <a:t>Classification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4C4AC9-F2AB-DE2D-CD4E-E06832106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987" y="1066558"/>
            <a:ext cx="3182111" cy="57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1873B-BA06-33B3-2D70-995EAB226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4" y="1526731"/>
            <a:ext cx="5432227" cy="45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02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88F47-46A1-A190-CF6C-A2A2E31E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596E-20D5-8ECE-CBE4-85E1F1AC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Hyperparameter Tuning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328D-0AF7-9D2D-270E-E03EE3C7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4794719"/>
            <a:ext cx="11804904" cy="553998"/>
          </a:xfr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SG" sz="3000" b="1" dirty="0">
                <a:latin typeface="Corbel" panose="020B0503020204020204" pitchFamily="34" charset="0"/>
              </a:rPr>
              <a:t>Activity 3. </a:t>
            </a:r>
            <a:r>
              <a:rPr lang="en-US" sz="3000" dirty="0">
                <a:latin typeface="Corbel" panose="020B0503020204020204" pitchFamily="34" charset="0"/>
              </a:rPr>
              <a:t>Which </a:t>
            </a:r>
            <a:r>
              <a:rPr lang="en-US" sz="3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3000" dirty="0">
                <a:latin typeface="Corbel" panose="020B0503020204020204" pitchFamily="34" charset="0"/>
              </a:rPr>
              <a:t> is the best?</a:t>
            </a:r>
            <a:endParaRPr lang="en-SG" sz="3000" dirty="0">
              <a:latin typeface="Corbel" panose="020B0503020204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092041-30C6-BB33-10F1-871D861527F1}"/>
              </a:ext>
            </a:extLst>
          </p:cNvPr>
          <p:cNvSpPr txBox="1">
            <a:spLocks/>
          </p:cNvSpPr>
          <p:nvPr/>
        </p:nvSpPr>
        <p:spPr>
          <a:xfrm>
            <a:off x="193548" y="1175230"/>
            <a:ext cx="11804904" cy="299825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000" b="1" dirty="0">
                <a:latin typeface="Corbel" panose="020B0503020204020204" pitchFamily="34" charset="0"/>
              </a:rPr>
              <a:t>Hyperparameter.</a:t>
            </a:r>
            <a:r>
              <a:rPr lang="en-US" sz="3000" dirty="0">
                <a:latin typeface="Corbel" panose="020B0503020204020204" pitchFamily="34" charset="0"/>
              </a:rPr>
              <a:t> A setting you choose before training that controls how the model learns. It’s not </a:t>
            </a:r>
            <a:r>
              <a:rPr lang="en-US" sz="3000" i="1" dirty="0">
                <a:latin typeface="Corbel" panose="020B0503020204020204" pitchFamily="34" charset="0"/>
              </a:rPr>
              <a:t>learned</a:t>
            </a:r>
            <a:r>
              <a:rPr lang="en-US" sz="3000" dirty="0">
                <a:latin typeface="Corbel" panose="020B0503020204020204" pitchFamily="34" charset="0"/>
              </a:rPr>
              <a:t> from the data.</a:t>
            </a:r>
          </a:p>
          <a:p>
            <a:pPr>
              <a:lnSpc>
                <a:spcPct val="100000"/>
              </a:lnSpc>
            </a:pPr>
            <a:r>
              <a:rPr lang="en-US" sz="3000" dirty="0">
                <a:latin typeface="Corbel" panose="020B0503020204020204" pitchFamily="34" charset="0"/>
              </a:rPr>
              <a:t>Decision tree hyperparameters: </a:t>
            </a:r>
          </a:p>
          <a:p>
            <a:pPr lvl="1">
              <a:lnSpc>
                <a:spcPct val="100000"/>
              </a:lnSpc>
            </a:pPr>
            <a:r>
              <a:rPr lang="en-US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2600" dirty="0">
                <a:latin typeface="Corbel" panose="020B0503020204020204" pitchFamily="34" charset="0"/>
              </a:rPr>
              <a:t> → limits how many “levels” the tree can grow </a:t>
            </a:r>
          </a:p>
          <a:p>
            <a:pPr lvl="1">
              <a:lnSpc>
                <a:spcPct val="100000"/>
              </a:lnSpc>
            </a:pPr>
            <a:r>
              <a:rPr lang="en-US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lang="en-US" sz="2600" dirty="0">
                <a:latin typeface="Corbel" panose="020B0503020204020204" pitchFamily="34" charset="0"/>
              </a:rPr>
              <a:t> → minimum samples required to split a node</a:t>
            </a:r>
          </a:p>
          <a:p>
            <a:pPr lvl="1">
              <a:lnSpc>
                <a:spcPct val="100000"/>
              </a:lnSpc>
            </a:pPr>
            <a:r>
              <a:rPr lang="en-US" sz="26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latin typeface="Corbel" panose="020B0503020204020204" pitchFamily="34" charset="0"/>
              </a:rPr>
              <a:t>→ minimum samples required in any leaf criterion</a:t>
            </a:r>
            <a:endParaRPr lang="en-SG" sz="2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882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B9AF0-B317-2AE9-7152-6ADE17526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B931-5579-D9CF-B954-B3C609FB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Splitting Data – </a:t>
            </a:r>
            <a:r>
              <a:rPr lang="en-US" i="1" dirty="0">
                <a:solidFill>
                  <a:srgbClr val="0070C0"/>
                </a:solidFill>
                <a:latin typeface="Corbel" panose="020B0503020204020204" pitchFamily="34" charset="0"/>
              </a:rPr>
              <a:t>Enter Validation Split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BCA8-4C95-2B7F-493A-9EDAE3FC725A}"/>
              </a:ext>
            </a:extLst>
          </p:cNvPr>
          <p:cNvSpPr txBox="1"/>
          <p:nvPr/>
        </p:nvSpPr>
        <p:spPr>
          <a:xfrm>
            <a:off x="437261" y="1896102"/>
            <a:ext cx="11317478" cy="7861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FFC9C-00A6-1D5E-0425-D6EDCA9AC111}"/>
              </a:ext>
            </a:extLst>
          </p:cNvPr>
          <p:cNvSpPr txBox="1"/>
          <p:nvPr/>
        </p:nvSpPr>
        <p:spPr>
          <a:xfrm>
            <a:off x="437260" y="3503291"/>
            <a:ext cx="8371459" cy="7861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TRAIN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1DD99-4DF9-63F3-0F81-FB35CA97F21B}"/>
              </a:ext>
            </a:extLst>
          </p:cNvPr>
          <p:cNvSpPr txBox="1"/>
          <p:nvPr/>
        </p:nvSpPr>
        <p:spPr>
          <a:xfrm>
            <a:off x="8808719" y="3503291"/>
            <a:ext cx="2946020" cy="786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F9C12-F0AE-53BB-49BE-60E46A3106B8}"/>
              </a:ext>
            </a:extLst>
          </p:cNvPr>
          <p:cNvSpPr txBox="1"/>
          <p:nvPr/>
        </p:nvSpPr>
        <p:spPr>
          <a:xfrm>
            <a:off x="437260" y="5110480"/>
            <a:ext cx="6155561" cy="786138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TRAIN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5E9DA-D4FF-5942-77C8-9EB49C443D7B}"/>
              </a:ext>
            </a:extLst>
          </p:cNvPr>
          <p:cNvSpPr txBox="1"/>
          <p:nvPr/>
        </p:nvSpPr>
        <p:spPr>
          <a:xfrm>
            <a:off x="8808719" y="5110480"/>
            <a:ext cx="2946020" cy="7861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FD99C-AB20-CDA2-9C84-30E4B60AF39B}"/>
              </a:ext>
            </a:extLst>
          </p:cNvPr>
          <p:cNvSpPr txBox="1"/>
          <p:nvPr/>
        </p:nvSpPr>
        <p:spPr>
          <a:xfrm>
            <a:off x="6592823" y="5110480"/>
            <a:ext cx="2215895" cy="786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IN" sz="3000" b="1" dirty="0">
                <a:latin typeface="Corbel" panose="020B0503020204020204" pitchFamily="34" charset="0"/>
              </a:rPr>
              <a:t>VAL.</a:t>
            </a:r>
          </a:p>
        </p:txBody>
      </p:sp>
    </p:spTree>
    <p:extLst>
      <p:ext uri="{BB962C8B-B14F-4D97-AF65-F5344CB8AC3E}">
        <p14:creationId xmlns:p14="http://schemas.microsoft.com/office/powerpoint/2010/main" val="2470752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7566B-EBC7-5BE3-E709-45070A452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E9F1-5573-FC32-FB55-D0B475FFE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Bias-Variance Tradeoff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5F6010-6108-FA18-A30B-8770B1B26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6630"/>
            <a:ext cx="12192000" cy="435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BBFC-26BF-FC06-28C0-F1A9557C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9240" y="5203461"/>
            <a:ext cx="2833116" cy="990015"/>
          </a:xfrm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SG" sz="2500" b="1" dirty="0">
                <a:latin typeface="Corbel" panose="020B0503020204020204" pitchFamily="34" charset="0"/>
              </a:rPr>
              <a:t>High bias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SG" sz="2500" dirty="0">
                <a:latin typeface="Corbel" panose="020B0503020204020204" pitchFamily="34" charset="0"/>
              </a:rPr>
              <a:t>(Underfitting)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44EBC4-3347-D58F-662D-9B9B03E86CF6}"/>
              </a:ext>
            </a:extLst>
          </p:cNvPr>
          <p:cNvSpPr txBox="1">
            <a:spLocks/>
          </p:cNvSpPr>
          <p:nvPr/>
        </p:nvSpPr>
        <p:spPr>
          <a:xfrm>
            <a:off x="4816602" y="5239893"/>
            <a:ext cx="2833116" cy="47705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SG" sz="2500" dirty="0">
                <a:latin typeface="Corbel" panose="020B0503020204020204" pitchFamily="34" charset="0"/>
              </a:rPr>
              <a:t>Good Fit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FF8942-41D3-0CB0-AC6A-F0064B1D5026}"/>
              </a:ext>
            </a:extLst>
          </p:cNvPr>
          <p:cNvSpPr txBox="1">
            <a:spLocks/>
          </p:cNvSpPr>
          <p:nvPr/>
        </p:nvSpPr>
        <p:spPr>
          <a:xfrm>
            <a:off x="8130540" y="5212438"/>
            <a:ext cx="2833116" cy="99001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SG" sz="2500" b="1" dirty="0">
                <a:latin typeface="Corbel" panose="020B0503020204020204" pitchFamily="34" charset="0"/>
              </a:rPr>
              <a:t>High Variance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SG" sz="2500" dirty="0">
                <a:latin typeface="Corbel" panose="020B0503020204020204" pitchFamily="34" charset="0"/>
              </a:rPr>
              <a:t>(Overfitting)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05B8F9-B2AA-EFEC-C7D6-B8392663ED48}"/>
              </a:ext>
            </a:extLst>
          </p:cNvPr>
          <p:cNvSpPr txBox="1">
            <a:spLocks/>
          </p:cNvSpPr>
          <p:nvPr/>
        </p:nvSpPr>
        <p:spPr>
          <a:xfrm>
            <a:off x="4898136" y="6307773"/>
            <a:ext cx="7100316" cy="3231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SG" sz="1500" dirty="0">
                <a:latin typeface="Corbel" panose="020B0503020204020204" pitchFamily="34" charset="0"/>
                <a:hlinkClick r:id="rId3"/>
              </a:rPr>
              <a:t>https://scikit-learn.org/stable/modules/learning_curve.html</a:t>
            </a:r>
            <a:r>
              <a:rPr lang="en-SG" sz="1500" dirty="0">
                <a:latin typeface="Corbel" panose="020B05030202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3493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32F23-197E-DB9F-C9D9-07F05C641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36230-3C91-A637-2413-D5F48019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Validation Curves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9647DD-7490-94F9-D9C6-362F35A8B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5946863"/>
            <a:ext cx="11804904" cy="553998"/>
          </a:xfr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SG" sz="3000" b="1" dirty="0">
                <a:latin typeface="Corbel" panose="020B0503020204020204" pitchFamily="34" charset="0"/>
              </a:rPr>
              <a:t>Activity 4. </a:t>
            </a:r>
            <a:r>
              <a:rPr lang="en-US" sz="3000" dirty="0">
                <a:latin typeface="Corbel" panose="020B0503020204020204" pitchFamily="34" charset="0"/>
              </a:rPr>
              <a:t>Which </a:t>
            </a:r>
            <a:r>
              <a:rPr lang="en-US" sz="30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US" sz="3000" dirty="0">
                <a:latin typeface="Corbel" panose="020B0503020204020204" pitchFamily="34" charset="0"/>
              </a:rPr>
              <a:t> is the best?</a:t>
            </a:r>
            <a:endParaRPr lang="en-SG" sz="3000" dirty="0">
              <a:latin typeface="Corbel" panose="020B05030202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2A9764-BB7F-34FA-B2C7-99ED60502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162050"/>
            <a:ext cx="73914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84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242FA-46CC-B9B0-EB6B-9C0A6265C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70839-9B89-6B81-4245-82A5C9F31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48" y="0"/>
            <a:ext cx="11804904" cy="1325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70C0"/>
                </a:solidFill>
                <a:latin typeface="Corbel" panose="020B0503020204020204" pitchFamily="34" charset="0"/>
              </a:rPr>
              <a:t>Summary</a:t>
            </a:r>
            <a:endParaRPr lang="en-SG" i="1" dirty="0">
              <a:solidFill>
                <a:srgbClr val="0070C0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9BB2E8-A1CE-24BC-E36B-7402C7F21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8" y="1155407"/>
            <a:ext cx="11804904" cy="4872616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2600" b="1" dirty="0">
                <a:latin typeface="Corbel" panose="020B0503020204020204" pitchFamily="34" charset="0"/>
              </a:rPr>
              <a:t>Blueprint of a Machine Learning Project</a:t>
            </a:r>
            <a:endParaRPr lang="en-US" sz="2600" dirty="0">
              <a:latin typeface="Corbel" panose="020B0503020204020204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600" dirty="0">
                <a:latin typeface="Corbel" panose="020B0503020204020204" pitchFamily="34" charset="0"/>
              </a:rPr>
              <a:t>Define your prediction goal (classification/regression)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600" dirty="0">
                <a:latin typeface="Corbel" panose="020B0503020204020204" pitchFamily="34" charset="0"/>
              </a:rPr>
              <a:t>Explore and understand your dataset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600" dirty="0">
                <a:latin typeface="Corbel" panose="020B0503020204020204" pitchFamily="34" charset="0"/>
              </a:rPr>
              <a:t>Split the data into train/test/validation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600" dirty="0">
                <a:latin typeface="Corbel" panose="020B0503020204020204" pitchFamily="34" charset="0"/>
              </a:rPr>
              <a:t>Pick a model, train it, and measure its performance 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2600" dirty="0">
                <a:latin typeface="Corbel" panose="020B0503020204020204" pitchFamily="34" charset="0"/>
              </a:rPr>
              <a:t>Tune hyperparameters and optimize model through the lens of bias–variance trade-off.</a:t>
            </a:r>
            <a:endParaRPr lang="en-SG" sz="2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23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learning: learn from examples or data</a:t>
                </a:r>
              </a:p>
              <a:p>
                <a:r>
                  <a:rPr lang="en-US" dirty="0"/>
                  <a:t>Deep Learning: use artificial neural networks: weight * variable + some non-linear layer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  <a:blipFill>
                <a:blip r:embed="rId2"/>
                <a:stretch>
                  <a:fillRect l="-2088" t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6" y="406071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78" y="701765"/>
            <a:ext cx="4420088" cy="41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37F53-8DEF-4496-4986-57F43908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863B-C300-8705-D626-24DE800E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66" y="573426"/>
            <a:ext cx="5260010" cy="5104998"/>
          </a:xfrm>
        </p:spPr>
        <p:txBody>
          <a:bodyPr>
            <a:normAutofit/>
          </a:bodyPr>
          <a:lstStyle/>
          <a:p>
            <a:r>
              <a:rPr lang="en-US" sz="4600" b="1" dirty="0">
                <a:solidFill>
                  <a:srgbClr val="0070C0"/>
                </a:solidFill>
                <a:latin typeface="Corbel" panose="020B0503020204020204" pitchFamily="34" charset="0"/>
              </a:rPr>
              <a:t>We’d love to hear your feedback</a:t>
            </a:r>
            <a:br>
              <a:rPr lang="en-US" sz="4600" b="1" dirty="0">
                <a:solidFill>
                  <a:srgbClr val="0070C0"/>
                </a:solidFill>
                <a:latin typeface="Corbel" panose="020B0503020204020204" pitchFamily="34" charset="0"/>
              </a:rPr>
            </a:br>
            <a:br>
              <a:rPr lang="en-US" dirty="0">
                <a:latin typeface="Corbel" panose="020B0503020204020204" pitchFamily="34" charset="0"/>
              </a:rPr>
            </a:br>
            <a:r>
              <a:rPr lang="en-US" sz="4000" dirty="0">
                <a:latin typeface="Corbel" panose="020B0503020204020204" pitchFamily="34" charset="0"/>
              </a:rPr>
              <a:t>Help us make the next session even better!</a:t>
            </a:r>
            <a:endParaRPr lang="en-SG" sz="4000" dirty="0">
              <a:latin typeface="Corbel" panose="020B0503020204020204" pitchFamily="34" charset="0"/>
            </a:endParaRPr>
          </a:p>
        </p:txBody>
      </p:sp>
      <p:pic>
        <p:nvPicPr>
          <p:cNvPr id="5" name="Picture 4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6BD5A98F-BC36-7948-5E84-5B34CB9C3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203" y="346584"/>
            <a:ext cx="6164831" cy="61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93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7228-56F9-0A88-C4ED-721EFAEF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/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3CB2-967A-F4D1-1990-AF87ECDB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Python introduction: </a:t>
            </a:r>
            <a:r>
              <a:rPr lang="en-US" dirty="0">
                <a:hlinkClick r:id="rId2"/>
              </a:rPr>
              <a:t>https://swcarpentry.github.io/python-novice-inflammation/</a:t>
            </a:r>
            <a:endParaRPr lang="en-US" dirty="0"/>
          </a:p>
          <a:p>
            <a:r>
              <a:rPr lang="en-US" dirty="0"/>
              <a:t>More on scientific python: </a:t>
            </a:r>
            <a:r>
              <a:rPr lang="en-US" dirty="0">
                <a:hlinkClick r:id="rId3"/>
              </a:rPr>
              <a:t>https://lectures.scientific-python.org/</a:t>
            </a:r>
            <a:endParaRPr lang="en-US" dirty="0"/>
          </a:p>
          <a:p>
            <a:r>
              <a:rPr lang="en-US" dirty="0">
                <a:hlinkClick r:id="rId4"/>
              </a:rPr>
              <a:t>https://deeplearning.neuromatch.io/</a:t>
            </a:r>
            <a:endParaRPr lang="en-US" dirty="0"/>
          </a:p>
          <a:p>
            <a:r>
              <a:rPr lang="en-US" dirty="0" err="1"/>
              <a:t>NeuroMatch</a:t>
            </a:r>
            <a:r>
              <a:rPr lang="en-US" dirty="0"/>
              <a:t> Academy: </a:t>
            </a:r>
            <a:r>
              <a:rPr lang="en-US" dirty="0">
                <a:hlinkClick r:id="rId5"/>
              </a:rPr>
              <a:t>https://deeplearning.neuromatch.io/tutorials/W1D1_BasicsAndPytorch/chapter_title.html</a:t>
            </a:r>
            <a:endParaRPr lang="en-US" dirty="0"/>
          </a:p>
          <a:p>
            <a:r>
              <a:rPr lang="en-US" dirty="0"/>
              <a:t>Exploratory computing w/ Python: </a:t>
            </a:r>
            <a:r>
              <a:rPr lang="en-US" dirty="0">
                <a:hlinkClick r:id="rId6"/>
              </a:rPr>
              <a:t>https://mbakker7.github.io/exploratory_computing_with_python/</a:t>
            </a:r>
            <a:endParaRPr lang="en-US" dirty="0"/>
          </a:p>
          <a:p>
            <a:r>
              <a:rPr lang="en-US" dirty="0">
                <a:hlinkClick r:id="rId7"/>
              </a:rPr>
              <a:t>https://udlbook.github.io/udlbook/</a:t>
            </a:r>
            <a:endParaRPr lang="en-US" dirty="0"/>
          </a:p>
          <a:p>
            <a:pPr lvl="1"/>
            <a:r>
              <a:rPr lang="en-US" dirty="0"/>
              <a:t>Reuse slides from there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AE37-E89E-15D6-49BA-926BB570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3695E-AFC1-1A89-525D-1B98B0D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72C8FC-7B38-8568-A8EB-5D46D59A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See you in the next session </a:t>
            </a:r>
          </a:p>
        </p:txBody>
      </p:sp>
      <p:pic>
        <p:nvPicPr>
          <p:cNvPr id="7" name="Content Placeholder 6" descr="A poster of a robot&#10;&#10;AI-generated content may be incorrect.">
            <a:extLst>
              <a:ext uri="{FF2B5EF4-FFF2-40B4-BE49-F238E27FC236}">
                <a16:creationId xmlns:a16="http://schemas.microsoft.com/office/drawing/2014/main" id="{222CB021-0C00-6D55-EE71-F374E18D57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353"/>
            <a:ext cx="4744598" cy="67061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FA5C0-DB6B-ACF5-C283-31E3345C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50F897-C706-5A50-65A9-B86A37C0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BE6E210-B6CA-4B22-8309-BB49D012CE5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54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528C-8005-F486-5E35-C52B4A9F4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528" y="210961"/>
            <a:ext cx="10817646" cy="1325563"/>
          </a:xfrm>
        </p:spPr>
        <p:txBody>
          <a:bodyPr/>
          <a:lstStyle/>
          <a:p>
            <a:r>
              <a:rPr lang="en-US" dirty="0"/>
              <a:t>Deep Learning is powered by deep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3F87-B613-B103-5727-87FF4A9A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BFF62-D3BB-2A09-89CB-8491E8D8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 descr="Understanding Objective Functions in Deep Learning | Blog | Dimensionless">
            <a:extLst>
              <a:ext uri="{FF2B5EF4-FFF2-40B4-BE49-F238E27FC236}">
                <a16:creationId xmlns:a16="http://schemas.microsoft.com/office/drawing/2014/main" id="{A5D40D0B-B9D8-B8C3-CD05-3C9A603B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4" y="1428909"/>
            <a:ext cx="6334303" cy="4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0CA7-90EE-96E9-41C4-1C21FAFA0DA5}"/>
              </a:ext>
            </a:extLst>
          </p:cNvPr>
          <p:cNvSpPr txBox="1"/>
          <p:nvPr/>
        </p:nvSpPr>
        <p:spPr>
          <a:xfrm>
            <a:off x="2124135" y="6084989"/>
            <a:ext cx="978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https://cdn-images-1.medium.com/max/2400/1*1mpE6fsq5LNxH31xeTWi5w.jpeg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/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/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/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/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/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blipFill>
                <a:blip r:embed="rId9"/>
                <a:stretch>
                  <a:fillRect l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/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8D4C4F-E11B-BE66-9429-7A79EDCAD7C0}"/>
              </a:ext>
            </a:extLst>
          </p:cNvPr>
          <p:cNvSpPr txBox="1"/>
          <p:nvPr/>
        </p:nvSpPr>
        <p:spPr>
          <a:xfrm>
            <a:off x="9066881" y="2277638"/>
            <a:ext cx="2843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as in depth </a:t>
            </a:r>
          </a:p>
          <a:p>
            <a:endParaRPr lang="en-US" dirty="0"/>
          </a:p>
          <a:p>
            <a:r>
              <a:rPr lang="en-US" dirty="0"/>
              <a:t>i.e., many layers</a:t>
            </a:r>
          </a:p>
        </p:txBody>
      </p:sp>
    </p:spTree>
    <p:extLst>
      <p:ext uri="{BB962C8B-B14F-4D97-AF65-F5344CB8AC3E}">
        <p14:creationId xmlns:p14="http://schemas.microsoft.com/office/powerpoint/2010/main" val="18186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0430-4000-AEDB-25BF-864A48CE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0BC0-D4BE-D647-A84B-23D11B9F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3994" cy="4351338"/>
          </a:xfrm>
        </p:spPr>
        <p:txBody>
          <a:bodyPr>
            <a:normAutofit/>
          </a:bodyPr>
          <a:lstStyle/>
          <a:p>
            <a:r>
              <a:rPr lang="en-US" dirty="0"/>
              <a:t>Find hidden patterns in a lot of data (high-dimensional, complex, etc.)</a:t>
            </a:r>
          </a:p>
          <a:p>
            <a:r>
              <a:rPr lang="en-US" dirty="0"/>
              <a:t>Many applications, open models </a:t>
            </a:r>
          </a:p>
          <a:p>
            <a:pPr lvl="1"/>
            <a:r>
              <a:rPr lang="en-US" dirty="0"/>
              <a:t>Material properties prediction</a:t>
            </a:r>
          </a:p>
          <a:p>
            <a:pPr lvl="1"/>
            <a:r>
              <a:rPr lang="en-US" dirty="0"/>
              <a:t>Protein folding: see </a:t>
            </a:r>
            <a:r>
              <a:rPr lang="en-US" dirty="0" err="1"/>
              <a:t>AlphaFold</a:t>
            </a:r>
            <a:endParaRPr lang="en-US" dirty="0"/>
          </a:p>
          <a:p>
            <a:pPr lvl="1"/>
            <a:r>
              <a:rPr lang="en-US" dirty="0"/>
              <a:t>Text generation/Natural Language Processing: ChatGPT</a:t>
            </a:r>
          </a:p>
          <a:p>
            <a:pPr lvl="1"/>
            <a:r>
              <a:rPr lang="en-US" dirty="0"/>
              <a:t>Image generation: DALLE, </a:t>
            </a:r>
            <a:r>
              <a:rPr lang="en-US" dirty="0" err="1"/>
              <a:t>MidJourney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Computer Vision: ImageNet, image segmentation, detect face in phone, etc.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47CDD-714E-69B8-2EE8-0C6F6089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C51A7-E4E5-39BC-CA36-AA2674E6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A4B0-3603-DABC-DA09-C823D046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Fakes…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1ED91-CEC0-735E-660F-2BBF454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8EC2F-B235-B11A-248E-465218F6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p:pic>
        <p:nvPicPr>
          <p:cNvPr id="9" name="Online Media 8" title="Deepfake Example. Original/Deepfake Elon Musk.">
            <a:hlinkClick r:id="" action="ppaction://media"/>
            <a:extLst>
              <a:ext uri="{FF2B5EF4-FFF2-40B4-BE49-F238E27FC236}">
                <a16:creationId xmlns:a16="http://schemas.microsoft.com/office/drawing/2014/main" id="{73EC3AD4-636C-97D1-0561-8A4E3126132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6B29-991A-C275-3D12-315B8EEA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A1D3A-3977-2514-A827-FDF1B40F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743E1-52C7-8756-1A4A-E5AE11E7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24232F-CF8E-467F-E95D-A3EA133D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397" y="2686834"/>
            <a:ext cx="7677206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E8FA-00A7-678C-6DB4-DF204E1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2FC8-06F7-7E88-2942-FD882E28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307200"/>
            <a:ext cx="11090275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ABE3C-0B35-15B8-CE09-DA83FC06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BE6E210-B6CA-4B22-8309-BB49D012CE5D}" type="slidenum">
              <a:rPr lang="en-US" sz="1000"/>
              <a:pPr algn="ctr">
                <a:spcAft>
                  <a:spcPts val="600"/>
                </a:spcAft>
              </a:pPr>
              <a:t>9</a:t>
            </a:fld>
            <a:endParaRPr lang="en-US" sz="100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43EA3B-7AB0-E1AC-A8F0-520062515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r="25965" b="-1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52" name="Picture 4" descr="Popularity of the first name Stevie correlates with Solar power ...">
            <a:extLst>
              <a:ext uri="{FF2B5EF4-FFF2-40B4-BE49-F238E27FC236}">
                <a16:creationId xmlns:a16="http://schemas.microsoft.com/office/drawing/2014/main" id="{D9165E7C-8AC7-5B12-C3B9-239C07C1A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8"/>
          <a:stretch/>
        </p:blipFill>
        <p:spPr bwMode="auto">
          <a:xfrm>
            <a:off x="4322198" y="1557339"/>
            <a:ext cx="3567884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'Brief' History of Game AI Up To AlphaGo, Part 3 - Andrey Kurenkov's ...">
            <a:extLst>
              <a:ext uri="{FF2B5EF4-FFF2-40B4-BE49-F238E27FC236}">
                <a16:creationId xmlns:a16="http://schemas.microsoft.com/office/drawing/2014/main" id="{D88D8DE8-4F71-9B89-C321-C5C43B7F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39539" b="-2"/>
          <a:stretch/>
        </p:blipFill>
        <p:spPr bwMode="auto">
          <a:xfrm>
            <a:off x="8070082" y="1557339"/>
            <a:ext cx="35676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62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2" ma:contentTypeDescription="Create a new document." ma:contentTypeScope="" ma:versionID="3b85fd0e85051f23a05437e380d08e0b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341be250e216451bbbe7e857ad071d72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F3E1AF-35C3-437C-A3C3-ED3D6C47C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5EB762-7387-4439-9BC8-9F97308F73D0}">
  <ds:schemaRefs>
    <ds:schemaRef ds:uri="http://schemas.microsoft.com/office/2006/metadata/properties"/>
    <ds:schemaRef ds:uri="http://schemas.microsoft.com/office/infopath/2007/PartnerControls"/>
    <ds:schemaRef ds:uri="cba92060-22f4-40d6-86c3-5fd1b7103dc0"/>
    <ds:schemaRef ds:uri="c38304b7-6677-4d39-8103-a259eb9d0da6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2634</TotalTime>
  <Words>1958</Words>
  <Application>Microsoft Office PowerPoint</Application>
  <PresentationFormat>Widescreen</PresentationFormat>
  <Paragraphs>361</Paragraphs>
  <Slides>42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Consolas</vt:lpstr>
      <vt:lpstr>Corbel</vt:lpstr>
      <vt:lpstr>Courier New</vt:lpstr>
      <vt:lpstr>Söhne</vt:lpstr>
      <vt:lpstr>Office Theme</vt:lpstr>
      <vt:lpstr>Deep Learning Bootcamp   2026</vt:lpstr>
      <vt:lpstr>Agenda</vt:lpstr>
      <vt:lpstr>Schedule </vt:lpstr>
      <vt:lpstr>What is Deep Learning?</vt:lpstr>
      <vt:lpstr>Deep Learning is powered by deep neural networks</vt:lpstr>
      <vt:lpstr>Why Deep Learning?</vt:lpstr>
      <vt:lpstr>Deep Fakes…</vt:lpstr>
      <vt:lpstr>Your interest</vt:lpstr>
      <vt:lpstr>Examples</vt:lpstr>
      <vt:lpstr>ML 101</vt:lpstr>
      <vt:lpstr>Regression</vt:lpstr>
      <vt:lpstr>Classification</vt:lpstr>
      <vt:lpstr>ML workflow</vt:lpstr>
      <vt:lpstr>Feature Extraction 101</vt:lpstr>
      <vt:lpstr>Model Selection 101</vt:lpstr>
      <vt:lpstr>Pro &amp; Cons of DL </vt:lpstr>
      <vt:lpstr>Work session 1.0 </vt:lpstr>
      <vt:lpstr>Google Colab: Our tool for today</vt:lpstr>
      <vt:lpstr>Handling numbers &amp; data: numpy</vt:lpstr>
      <vt:lpstr>Plotting: matplotlib</vt:lpstr>
      <vt:lpstr>Python 101: Why Python?</vt:lpstr>
      <vt:lpstr>Python 101: Basic features</vt:lpstr>
      <vt:lpstr>Linear Regression </vt:lpstr>
      <vt:lpstr>Linear Regression: MSE</vt:lpstr>
      <vt:lpstr>Work session 2</vt:lpstr>
      <vt:lpstr>Learning Objectives</vt:lpstr>
      <vt:lpstr>Preparing Data</vt:lpstr>
      <vt:lpstr>Activity 1</vt:lpstr>
      <vt:lpstr>Transforming Data – One-Hot Encoding</vt:lpstr>
      <vt:lpstr>Transforming Data – Feature Scaling</vt:lpstr>
      <vt:lpstr>Splitting Data for Training and Testing</vt:lpstr>
      <vt:lpstr>Choosing a Machine Learning Model – Decision Tree</vt:lpstr>
      <vt:lpstr>Model Evaluation Metrics – Regression </vt:lpstr>
      <vt:lpstr>Model Evaluation Metrics – Classification</vt:lpstr>
      <vt:lpstr>Hyperparameter Tuning</vt:lpstr>
      <vt:lpstr>Splitting Data – Enter Validation Split</vt:lpstr>
      <vt:lpstr>Bias-Variance Tradeoff</vt:lpstr>
      <vt:lpstr>Validation Curves</vt:lpstr>
      <vt:lpstr>Summary</vt:lpstr>
      <vt:lpstr>We’d love to hear your feedback  Help us make the next session even better!</vt:lpstr>
      <vt:lpstr>References / Reading</vt:lpstr>
      <vt:lpstr>See you in the next session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#FERNANDES DE CONTO EDUARDO#</cp:lastModifiedBy>
  <cp:revision>8</cp:revision>
  <dcterms:created xsi:type="dcterms:W3CDTF">2024-01-15T06:33:50Z</dcterms:created>
  <dcterms:modified xsi:type="dcterms:W3CDTF">2025-10-24T05:58:59Z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